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66" r:id="rId2"/>
    <p:sldId id="367" r:id="rId3"/>
    <p:sldId id="368" r:id="rId4"/>
    <p:sldId id="369" r:id="rId5"/>
    <p:sldId id="370" r:id="rId6"/>
    <p:sldId id="364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80" r:id="rId17"/>
    <p:sldId id="381" r:id="rId18"/>
  </p:sldIdLst>
  <p:sldSz cx="9144000" cy="6858000" type="screen4x3"/>
  <p:notesSz cx="6669088" cy="99282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ta Stoevelaar" initials="RSt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4010"/>
    <a:srgbClr val="E2704C"/>
    <a:srgbClr val="0078C8"/>
    <a:srgbClr val="CCFF66"/>
    <a:srgbClr val="5F4E0F"/>
    <a:srgbClr val="E37222"/>
    <a:srgbClr val="003258"/>
    <a:srgbClr val="EB9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513" autoAdjust="0"/>
  </p:normalViewPr>
  <p:slideViewPr>
    <p:cSldViewPr>
      <p:cViewPr varScale="1">
        <p:scale>
          <a:sx n="84" d="100"/>
          <a:sy n="84" d="100"/>
        </p:scale>
        <p:origin x="638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8163" y="39206"/>
            <a:ext cx="1055696" cy="589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30-11-2016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0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13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Titelstijl</a:t>
            </a:r>
            <a:r>
              <a:rPr lang="en-US" noProof="0" dirty="0"/>
              <a:t> van model </a:t>
            </a:r>
            <a:r>
              <a:rPr lang="en-US" noProof="0" dirty="0" err="1"/>
              <a:t>bewerken</a:t>
            </a:r>
            <a:endParaRPr lang="nl-NL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2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Sleep de </a:t>
            </a:r>
            <a:r>
              <a:rPr lang="en-US" dirty="0" err="1"/>
              <a:t>afbeelding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tijdelijke</a:t>
            </a:r>
            <a:r>
              <a:rPr lang="en-US" dirty="0"/>
              <a:t> </a:t>
            </a:r>
            <a:r>
              <a:rPr lang="en-US" dirty="0" err="1"/>
              <a:t>aanduiding</a:t>
            </a:r>
            <a:r>
              <a:rPr lang="en-US" dirty="0"/>
              <a:t> of </a:t>
            </a:r>
            <a:r>
              <a:rPr lang="en-US" dirty="0" err="1"/>
              <a:t>klik</a:t>
            </a:r>
            <a:r>
              <a:rPr lang="en-US" dirty="0"/>
              <a:t> op het pictogram </a:t>
            </a:r>
            <a:r>
              <a:rPr lang="en-US" dirty="0" err="1"/>
              <a:t>als</a:t>
            </a:r>
            <a:r>
              <a:rPr lang="en-US" dirty="0"/>
              <a:t> u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wilt </a:t>
            </a:r>
            <a:r>
              <a:rPr lang="en-US" dirty="0" err="1"/>
              <a:t>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0"/>
            <a:r>
              <a:rPr lang="en-US" dirty="0" err="1"/>
              <a:t>ww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5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368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66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9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75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64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63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37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75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Titelstijl</a:t>
            </a:r>
            <a:r>
              <a:rPr lang="en-US" noProof="0" dirty="0"/>
              <a:t> van model </a:t>
            </a:r>
            <a:r>
              <a:rPr lang="en-US" noProof="0" dirty="0" err="1"/>
              <a:t>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2846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8495928" cy="1470025"/>
          </a:xfrm>
        </p:spPr>
        <p:txBody>
          <a:bodyPr/>
          <a:lstStyle/>
          <a:p>
            <a:br>
              <a:rPr lang="nl-NL" dirty="0"/>
            </a:br>
            <a:br>
              <a:rPr lang="nl-NL" dirty="0"/>
            </a:br>
            <a:r>
              <a:rPr lang="nl-NL" sz="2400" dirty="0"/>
              <a:t>Agendapunt 5: </a:t>
            </a:r>
            <a:br>
              <a:rPr lang="nl-NL" sz="2400" dirty="0"/>
            </a:br>
            <a:r>
              <a:rPr lang="nl-NL" dirty="0"/>
              <a:t>IM Aangifte Verhuizing,</a:t>
            </a:r>
            <a:br>
              <a:rPr lang="nl-NL" dirty="0"/>
            </a:br>
            <a:r>
              <a:rPr lang="nl-NL" sz="2400" dirty="0"/>
              <a:t>welke toestand modelleren we nu? </a:t>
            </a:r>
            <a:br>
              <a:rPr lang="nl-NL" dirty="0"/>
            </a:br>
            <a:r>
              <a:rPr lang="nl-NL" sz="2800" dirty="0"/>
              <a:t> </a:t>
            </a:r>
            <a:br>
              <a:rPr lang="nl-NL" sz="2800" dirty="0"/>
            </a:br>
            <a:r>
              <a:rPr lang="nl-NL" sz="1400" dirty="0"/>
              <a:t>Expertgroep Informatiemodellen, 1 december 2016</a:t>
            </a:r>
          </a:p>
        </p:txBody>
      </p:sp>
    </p:spTree>
    <p:extLst>
      <p:ext uri="{BB962C8B-B14F-4D97-AF65-F5344CB8AC3E}">
        <p14:creationId xmlns:p14="http://schemas.microsoft.com/office/powerpoint/2010/main" val="2000125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10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0" y="0"/>
            <a:ext cx="9104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11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3" y="0"/>
            <a:ext cx="91092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399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12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1" y="0"/>
            <a:ext cx="91115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15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13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2" y="0"/>
            <a:ext cx="91215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07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14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9" y="0"/>
            <a:ext cx="90993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189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15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4" y="0"/>
            <a:ext cx="91265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9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16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" y="0"/>
            <a:ext cx="90868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964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951" y="2564904"/>
            <a:ext cx="7916050" cy="42930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244488" cy="792163"/>
          </a:xfrm>
        </p:spPr>
        <p:txBody>
          <a:bodyPr/>
          <a:lstStyle/>
          <a:p>
            <a:r>
              <a:rPr lang="nl-NL" sz="2200" dirty="0"/>
              <a:t>Betrokkenheid Expertgroep Informatiemodellen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Wille we hier iets van zeggen?</a:t>
            </a:r>
          </a:p>
          <a:p>
            <a:r>
              <a:rPr lang="nl-NL" dirty="0"/>
              <a:t>Op welke aspecten?</a:t>
            </a:r>
          </a:p>
          <a:p>
            <a:r>
              <a:rPr lang="nl-NL" dirty="0"/>
              <a:t>Vanuit welke referentie?</a:t>
            </a:r>
          </a:p>
          <a:p>
            <a:r>
              <a:rPr lang="nl-NL" dirty="0"/>
              <a:t>. . . 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520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toestand modelleren we?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5" name="Pijl: vijfhoek 4"/>
          <p:cNvSpPr/>
          <p:nvPr/>
        </p:nvSpPr>
        <p:spPr bwMode="auto">
          <a:xfrm>
            <a:off x="683567" y="2204864"/>
            <a:ext cx="1856205" cy="1156764"/>
          </a:xfrm>
          <a:prstGeom prst="homePlate">
            <a:avLst/>
          </a:prstGeom>
          <a:solidFill>
            <a:srgbClr val="D84010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400" b="1" dirty="0">
                <a:solidFill>
                  <a:schemeClr val="bg1"/>
                </a:solidFill>
              </a:rPr>
              <a:t>i</a:t>
            </a:r>
            <a:r>
              <a:rPr kumimoji="0" lang="nl-NL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rPr>
              <a:t>ndienen aangifte</a:t>
            </a:r>
          </a:p>
        </p:txBody>
      </p:sp>
      <p:sp>
        <p:nvSpPr>
          <p:cNvPr id="6" name="Pijl: vijfhoek 5"/>
          <p:cNvSpPr/>
          <p:nvPr/>
        </p:nvSpPr>
        <p:spPr bwMode="auto">
          <a:xfrm>
            <a:off x="3347863" y="2204864"/>
            <a:ext cx="2088232" cy="1156764"/>
          </a:xfrm>
          <a:prstGeom prst="homePlate">
            <a:avLst/>
          </a:prstGeom>
          <a:solidFill>
            <a:srgbClr val="D84010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400" b="1" dirty="0">
                <a:solidFill>
                  <a:schemeClr val="bg1"/>
                </a:solidFill>
              </a:rPr>
              <a:t>ontvangst door gemeente</a:t>
            </a:r>
            <a:endParaRPr kumimoji="0" lang="nl-NL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7" name="Pijl: vijfhoek 6"/>
          <p:cNvSpPr/>
          <p:nvPr/>
        </p:nvSpPr>
        <p:spPr bwMode="auto">
          <a:xfrm>
            <a:off x="6372199" y="2204864"/>
            <a:ext cx="2088233" cy="1156764"/>
          </a:xfrm>
          <a:prstGeom prst="homePlate">
            <a:avLst/>
          </a:prstGeom>
          <a:solidFill>
            <a:srgbClr val="D84010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400" b="1" dirty="0">
                <a:solidFill>
                  <a:schemeClr val="bg1"/>
                </a:solidFill>
              </a:rPr>
              <a:t>verwerken in GBA</a:t>
            </a:r>
            <a:endParaRPr kumimoji="0" lang="nl-NL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cxnSp>
        <p:nvCxnSpPr>
          <p:cNvPr id="9" name="Rechte verbindingslijn 8"/>
          <p:cNvCxnSpPr>
            <a:stCxn id="5" idx="3"/>
            <a:endCxn id="6" idx="1"/>
          </p:cNvCxnSpPr>
          <p:nvPr/>
        </p:nvCxnSpPr>
        <p:spPr bwMode="auto">
          <a:xfrm>
            <a:off x="2539772" y="2783246"/>
            <a:ext cx="808091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D84010"/>
            </a:solidFill>
            <a:prstDash val="solid"/>
            <a:round/>
            <a:headEnd type="none" w="med" len="med"/>
            <a:tailEnd type="arrow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Rechte verbindingslijn 10"/>
          <p:cNvCxnSpPr>
            <a:stCxn id="6" idx="3"/>
            <a:endCxn id="7" idx="1"/>
          </p:cNvCxnSpPr>
          <p:nvPr/>
        </p:nvCxnSpPr>
        <p:spPr bwMode="auto">
          <a:xfrm>
            <a:off x="5436095" y="2783246"/>
            <a:ext cx="9361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D84010"/>
            </a:solidFill>
            <a:prstDash val="solid"/>
            <a:round/>
            <a:headEnd type="none" w="med" len="med"/>
            <a:tailEnd type="arrow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Bijschrift: lijn 11"/>
          <p:cNvSpPr/>
          <p:nvPr/>
        </p:nvSpPr>
        <p:spPr bwMode="auto">
          <a:xfrm>
            <a:off x="2756943" y="3995928"/>
            <a:ext cx="373748" cy="497050"/>
          </a:xfrm>
          <a:prstGeom prst="borderCallout1">
            <a:avLst>
              <a:gd name="adj1" fmla="val 18750"/>
              <a:gd name="adj2" fmla="val -8333"/>
              <a:gd name="adj3" fmla="val -243244"/>
              <a:gd name="adj4" fmla="val -57187"/>
            </a:avLst>
          </a:prstGeom>
          <a:noFill/>
          <a:ln w="222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1" i="0" u="none" strike="noStrike" cap="none" normalizeH="0" baseline="0" dirty="0">
                <a:ln>
                  <a:noFill/>
                </a:ln>
                <a:solidFill>
                  <a:srgbClr val="D8401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A</a:t>
            </a:r>
          </a:p>
        </p:txBody>
      </p:sp>
      <p:sp>
        <p:nvSpPr>
          <p:cNvPr id="14" name="Bijschrift: lijn 13"/>
          <p:cNvSpPr/>
          <p:nvPr/>
        </p:nvSpPr>
        <p:spPr bwMode="auto">
          <a:xfrm>
            <a:off x="6588224" y="3975681"/>
            <a:ext cx="373748" cy="517297"/>
          </a:xfrm>
          <a:prstGeom prst="borderCallout1">
            <a:avLst>
              <a:gd name="adj1" fmla="val 18750"/>
              <a:gd name="adj2" fmla="val -8333"/>
              <a:gd name="adj3" fmla="val -233974"/>
              <a:gd name="adj4" fmla="val -54741"/>
            </a:avLst>
          </a:prstGeom>
          <a:noFill/>
          <a:ln w="222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1" i="0" u="none" strike="noStrike" cap="none" normalizeH="0" baseline="0" dirty="0">
                <a:ln>
                  <a:noFill/>
                </a:ln>
                <a:solidFill>
                  <a:srgbClr val="D84010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8063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442"/>
            <a:ext cx="9144000" cy="467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63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82" y="404664"/>
            <a:ext cx="7904636" cy="505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1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24" y="404664"/>
            <a:ext cx="8204532" cy="482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16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8495928" cy="1470025"/>
          </a:xfrm>
        </p:spPr>
        <p:txBody>
          <a:bodyPr/>
          <a:lstStyle/>
          <a:p>
            <a:br>
              <a:rPr lang="nl-NL" dirty="0"/>
            </a:br>
            <a:br>
              <a:rPr lang="nl-NL" dirty="0"/>
            </a:br>
            <a:r>
              <a:rPr lang="nl-NL" sz="2400" dirty="0"/>
              <a:t>Agendapunt 6: </a:t>
            </a:r>
            <a:br>
              <a:rPr lang="nl-NL" sz="2400" dirty="0"/>
            </a:br>
            <a:r>
              <a:rPr lang="nl-NL" sz="3200" dirty="0"/>
              <a:t>Informatiemodellen STOP en IMOD en de rol van expertgroep </a:t>
            </a:r>
            <a:br>
              <a:rPr lang="nl-NL" dirty="0"/>
            </a:br>
            <a:r>
              <a:rPr lang="nl-NL" sz="2800" dirty="0"/>
              <a:t> </a:t>
            </a:r>
            <a:br>
              <a:rPr lang="nl-NL" sz="2800" dirty="0"/>
            </a:br>
            <a:r>
              <a:rPr lang="nl-NL" sz="1400" dirty="0"/>
              <a:t>Expertgroep Informatiemodellen, 1 december 2016</a:t>
            </a:r>
          </a:p>
        </p:txBody>
      </p:sp>
    </p:spTree>
    <p:extLst>
      <p:ext uri="{BB962C8B-B14F-4D97-AF65-F5344CB8AC3E}">
        <p14:creationId xmlns:p14="http://schemas.microsoft.com/office/powerpoint/2010/main" val="537854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7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53"/>
            <a:ext cx="9144000" cy="684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675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1" y="0"/>
            <a:ext cx="91240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40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9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0" y="0"/>
            <a:ext cx="91090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55606"/>
      </p:ext>
    </p:extLst>
  </p:cSld>
  <p:clrMapOvr>
    <a:masterClrMapping/>
  </p:clrMapOvr>
</p:sld>
</file>

<file path=ppt/theme/theme1.xml><?xml version="1.0" encoding="utf-8"?>
<a:theme xmlns:a="http://schemas.openxmlformats.org/drawingml/2006/main" name="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132627.potx" id="{9625A10B-8AAA-4812-A100-9426C212EB09}" vid="{7AFBD21F-A80B-4CD9-A24C-4B2EC925E10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6113</TotalTime>
  <Words>54</Words>
  <Application>Microsoft Office PowerPoint</Application>
  <PresentationFormat>Diavoorstelling (4:3)</PresentationFormat>
  <Paragraphs>30</Paragraphs>
  <Slides>17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ＭＳ Ｐゴシック</vt:lpstr>
      <vt:lpstr>Arial</vt:lpstr>
      <vt:lpstr>Verdana</vt:lpstr>
      <vt:lpstr>3094.1115 Operatie BRP_01</vt:lpstr>
      <vt:lpstr>  Agendapunt 5:  IM Aangifte Verhuizing, welke toestand modelleren we nu?    Expertgroep Informatiemodellen, 1 december 2016</vt:lpstr>
      <vt:lpstr>Welke toestand modelleren we? </vt:lpstr>
      <vt:lpstr>PowerPoint-presentatie</vt:lpstr>
      <vt:lpstr>PowerPoint-presentatie</vt:lpstr>
      <vt:lpstr>PowerPoint-presentatie</vt:lpstr>
      <vt:lpstr>  Agendapunt 6:  Informatiemodellen STOP en IMOD en de rol van expertgroep    Expertgroep Informatiemodellen, 1 december 2016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Betrokkenheid Expertgroep Informatiemodellen</vt:lpstr>
    </vt:vector>
  </TitlesOfParts>
  <Company>Foliero Office Automatisering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PowerPointsjabloon</dc:title>
  <dc:creator>Joost Broumels</dc:creator>
  <cp:lastModifiedBy>A.C. Kloosterboer</cp:lastModifiedBy>
  <cp:revision>338</cp:revision>
  <dcterms:created xsi:type="dcterms:W3CDTF">2012-04-06T11:30:22Z</dcterms:created>
  <dcterms:modified xsi:type="dcterms:W3CDTF">2016-11-30T21:19:29Z</dcterms:modified>
</cp:coreProperties>
</file>